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Reeve" initials="JR" lastIdx="1" clrIdx="0">
    <p:extLst>
      <p:ext uri="{19B8F6BF-5375-455C-9EA6-DF929625EA0E}">
        <p15:presenceInfo xmlns:p15="http://schemas.microsoft.com/office/powerpoint/2012/main" userId="S::Jamie.Reeve@energynetworks.org::a96a1155-383e-4174-9190-045fcc0a1c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5" autoAdjust="0"/>
    <p:restoredTop sz="94660"/>
  </p:normalViewPr>
  <p:slideViewPr>
    <p:cSldViewPr snapToGrid="0">
      <p:cViewPr varScale="1">
        <p:scale>
          <a:sx n="81" d="100"/>
          <a:sy n="81" d="100"/>
        </p:scale>
        <p:origin x="5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4A3E-8154-448E-8A7E-A37FC342C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B796F4-CF36-4FF6-AEA0-6802F7189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690A01-BEF5-4109-A45B-A0DF0425928B}"/>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5" name="Footer Placeholder 4">
            <a:extLst>
              <a:ext uri="{FF2B5EF4-FFF2-40B4-BE49-F238E27FC236}">
                <a16:creationId xmlns:a16="http://schemas.microsoft.com/office/drawing/2014/main" id="{8C760A1B-EB9E-406B-B21A-D630D8F147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3C59AE-D4B6-491B-B990-F3FA0A143A52}"/>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204908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12C-5096-4EAA-ABA9-5448F664F0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CD4A9D-0ED9-4A37-8ADF-4AFEC598A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BF8E3-16A0-489D-8614-F173B830B9AA}"/>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5" name="Footer Placeholder 4">
            <a:extLst>
              <a:ext uri="{FF2B5EF4-FFF2-40B4-BE49-F238E27FC236}">
                <a16:creationId xmlns:a16="http://schemas.microsoft.com/office/drawing/2014/main" id="{B26D6C0C-1E55-48C5-AACF-FED7D5E0FC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4A48A8-2D12-4EF8-A1FD-30B46679B96D}"/>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419427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6D445-4320-46ED-B278-FDFF6B1D27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4BEA64-0D7A-4060-BE19-B0606EA64A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6D0A19-8F35-40F9-A671-EC905C01EF9A}"/>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5" name="Footer Placeholder 4">
            <a:extLst>
              <a:ext uri="{FF2B5EF4-FFF2-40B4-BE49-F238E27FC236}">
                <a16:creationId xmlns:a16="http://schemas.microsoft.com/office/drawing/2014/main" id="{05578929-0DE5-4594-8D64-DCA9D48A61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9F17B7-B41C-4C62-B8AE-6E762A3EB42E}"/>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397040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0DC6-1321-49BA-A0FA-742825328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0DBEBD-DE78-4710-B0DD-5D14E9715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414F3C-1FF1-4AD3-912C-42E59DA5B33C}"/>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5" name="Footer Placeholder 4">
            <a:extLst>
              <a:ext uri="{FF2B5EF4-FFF2-40B4-BE49-F238E27FC236}">
                <a16:creationId xmlns:a16="http://schemas.microsoft.com/office/drawing/2014/main" id="{48A0AC77-DAEC-429A-8AF4-79138B40A05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45011E-6C66-4655-BCD6-714F74D46151}"/>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269375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31D7-6DE5-4B80-868B-5C2D1142D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81E433-972A-492C-840D-7BB8D5176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F5D690-7A86-4BCF-AC4B-D3402DB483B2}"/>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5" name="Footer Placeholder 4">
            <a:extLst>
              <a:ext uri="{FF2B5EF4-FFF2-40B4-BE49-F238E27FC236}">
                <a16:creationId xmlns:a16="http://schemas.microsoft.com/office/drawing/2014/main" id="{E9EA0795-DD4D-4335-BD53-8089ABC8D1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063805-4C77-46E7-99C5-5ED294C83B8A}"/>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216127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B874-14E7-41A7-8276-9C3DF76492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5D6F5-FEF3-4D51-86A0-D9761C638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C1FDC-6932-47E4-B345-8E4FC345F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80A60A-487F-48FF-BBD6-50DE5D550A23}"/>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6" name="Footer Placeholder 5">
            <a:extLst>
              <a:ext uri="{FF2B5EF4-FFF2-40B4-BE49-F238E27FC236}">
                <a16:creationId xmlns:a16="http://schemas.microsoft.com/office/drawing/2014/main" id="{6E81447F-73EA-4FB1-9D06-9C8DDEA137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665F947-09FF-421B-8E9A-06D28A75156C}"/>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395769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6C9E-A85C-4424-B076-D02079E7C3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3B8471-5E7C-4B5F-B80F-5EFCFE489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0936B-6E70-4EC9-8FCE-C34272C9F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C97633-0671-4A07-AFE9-881EA7E68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2B8A5-B695-4AEE-AA39-C0A13D0D8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047667-47EC-459A-9242-ACC61F788E0C}"/>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8" name="Footer Placeholder 7">
            <a:extLst>
              <a:ext uri="{FF2B5EF4-FFF2-40B4-BE49-F238E27FC236}">
                <a16:creationId xmlns:a16="http://schemas.microsoft.com/office/drawing/2014/main" id="{F8C637E8-AD9B-4F01-89C1-94948FA279C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9D06980-FD1E-4591-8680-07E231D1990C}"/>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113297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6AA0-FA1E-4050-BC51-7FA8AF624C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F4EB36-BB88-4F42-BB91-130B447EEC47}"/>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4" name="Footer Placeholder 3">
            <a:extLst>
              <a:ext uri="{FF2B5EF4-FFF2-40B4-BE49-F238E27FC236}">
                <a16:creationId xmlns:a16="http://schemas.microsoft.com/office/drawing/2014/main" id="{78CD3DBD-677F-47E9-B929-DEFB3035653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3F64864-A8BF-4EED-95C1-F12B47B6D4B7}"/>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416537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22FE9-C8B3-4F32-9E5E-C33F0ED3331A}"/>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3" name="Footer Placeholder 2">
            <a:extLst>
              <a:ext uri="{FF2B5EF4-FFF2-40B4-BE49-F238E27FC236}">
                <a16:creationId xmlns:a16="http://schemas.microsoft.com/office/drawing/2014/main" id="{1B5A7F73-6560-49E7-9751-E3DE1006F2E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25EBCFA-F51B-48D4-B5A6-3F2C51F8CAF6}"/>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349993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CDDC-B9F7-42D2-B426-3C84D912F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85496A-34C6-4B95-8866-7B7D4A6D0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0B1A3C-E4C6-4971-8CDC-2BB1B0EA1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8803A-2386-4EA8-BC10-4EB18D61F74B}"/>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6" name="Footer Placeholder 5">
            <a:extLst>
              <a:ext uri="{FF2B5EF4-FFF2-40B4-BE49-F238E27FC236}">
                <a16:creationId xmlns:a16="http://schemas.microsoft.com/office/drawing/2014/main" id="{E76AFBE1-3731-460A-8556-34D4C412B8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45A6E2B-C853-4468-AD77-7A61FC4CB772}"/>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103965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7668-AFB9-4416-BD7E-EFB9A7ABD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F3B6AB-67D6-4A8E-9EF6-6EA6C98E6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C833247-A331-4442-A031-1E81BA76A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A11C4-DD5E-4B58-9361-AA7077DCBD75}"/>
              </a:ext>
            </a:extLst>
          </p:cNvPr>
          <p:cNvSpPr>
            <a:spLocks noGrp="1"/>
          </p:cNvSpPr>
          <p:nvPr>
            <p:ph type="dt" sz="half" idx="10"/>
          </p:nvPr>
        </p:nvSpPr>
        <p:spPr/>
        <p:txBody>
          <a:bodyPr/>
          <a:lstStyle/>
          <a:p>
            <a:fld id="{E8D20DBF-0800-4F5C-98C1-3075394F83B0}" type="datetimeFigureOut">
              <a:rPr lang="en-GB" smtClean="0"/>
              <a:t>15/02/2022</a:t>
            </a:fld>
            <a:endParaRPr lang="en-GB" dirty="0"/>
          </a:p>
        </p:txBody>
      </p:sp>
      <p:sp>
        <p:nvSpPr>
          <p:cNvPr id="6" name="Footer Placeholder 5">
            <a:extLst>
              <a:ext uri="{FF2B5EF4-FFF2-40B4-BE49-F238E27FC236}">
                <a16:creationId xmlns:a16="http://schemas.microsoft.com/office/drawing/2014/main" id="{572E33AE-C28E-4C9E-B395-6E15DAC3AB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0AD6AF3-0F4C-41EF-8563-012FAD958FEB}"/>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380570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66227-6811-4FC8-8A88-93CFF73E4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D7EE3B-A28A-46E3-A95F-EFCB5C4CD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D92F3-4361-4A76-8325-15485D0F1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0DBF-0800-4F5C-98C1-3075394F83B0}" type="datetimeFigureOut">
              <a:rPr lang="en-GB" smtClean="0"/>
              <a:t>15/02/2022</a:t>
            </a:fld>
            <a:endParaRPr lang="en-GB" dirty="0"/>
          </a:p>
        </p:txBody>
      </p:sp>
      <p:sp>
        <p:nvSpPr>
          <p:cNvPr id="5" name="Footer Placeholder 4">
            <a:extLst>
              <a:ext uri="{FF2B5EF4-FFF2-40B4-BE49-F238E27FC236}">
                <a16:creationId xmlns:a16="http://schemas.microsoft.com/office/drawing/2014/main" id="{401E6EF5-2AC3-4FDD-AD89-E6E4BFF6D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ED9C46D-A5C4-43FE-A3BA-C93E85372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DD7D-D579-455C-B330-9E01520B7F50}" type="slidenum">
              <a:rPr lang="en-GB" smtClean="0"/>
              <a:t>‹#›</a:t>
            </a:fld>
            <a:endParaRPr lang="en-GB" dirty="0"/>
          </a:p>
        </p:txBody>
      </p:sp>
    </p:spTree>
    <p:extLst>
      <p:ext uri="{BB962C8B-B14F-4D97-AF65-F5344CB8AC3E}">
        <p14:creationId xmlns:p14="http://schemas.microsoft.com/office/powerpoint/2010/main" val="180514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weringimprovement.org/corporate-memory/" TargetMode="External"/><Relationship Id="rId2" Type="http://schemas.openxmlformats.org/officeDocument/2006/relationships/hyperlink" Target="https://www.poweringimprovement.org/2015-2020/2019-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1.emf"/><Relationship Id="rId4" Type="http://schemas.openxmlformats.org/officeDocument/2006/relationships/oleObject" Target="../embeddings/oleObject2.bin"/><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hyperlink" Target="https://snsgroupdigital.co.uk/ena-mobile-plant-and-vehicles-guidance-tool/" TargetMode="External"/><Relationship Id="rId2" Type="http://schemas.openxmlformats.org/officeDocument/2006/relationships/hyperlink" Target="https://www.poweringimprovement.org/2020-2025/2021-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poweringimprovement.org/national-hesa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63668-BA12-4673-A799-572BB5A0D077}"/>
              </a:ext>
            </a:extLst>
          </p:cNvPr>
          <p:cNvPicPr>
            <a:picLocks noChangeAspect="1"/>
          </p:cNvPicPr>
          <p:nvPr/>
        </p:nvPicPr>
        <p:blipFill>
          <a:blip r:embed="rId2"/>
          <a:stretch>
            <a:fillRect/>
          </a:stretch>
        </p:blipFill>
        <p:spPr>
          <a:xfrm>
            <a:off x="0" y="384048"/>
            <a:ext cx="12192000" cy="6089904"/>
          </a:xfrm>
          <a:prstGeom prst="rect">
            <a:avLst/>
          </a:prstGeom>
        </p:spPr>
      </p:pic>
      <p:sp>
        <p:nvSpPr>
          <p:cNvPr id="8" name="Title 2">
            <a:extLst>
              <a:ext uri="{FF2B5EF4-FFF2-40B4-BE49-F238E27FC236}">
                <a16:creationId xmlns:a16="http://schemas.microsoft.com/office/drawing/2014/main" id="{491CBD37-47A5-454E-ABE7-94728A3BB5EB}"/>
              </a:ext>
            </a:extLst>
          </p:cNvPr>
          <p:cNvSpPr txBox="1">
            <a:spLocks/>
          </p:cNvSpPr>
          <p:nvPr/>
        </p:nvSpPr>
        <p:spPr>
          <a:xfrm>
            <a:off x="719999" y="1875761"/>
            <a:ext cx="7832873" cy="154400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3400" b="1" u="sng" kern="1200" baseline="0">
                <a:solidFill>
                  <a:schemeClr val="bg1"/>
                </a:solidFill>
                <a:uFill>
                  <a:solidFill>
                    <a:schemeClr val="accent3"/>
                  </a:solidFill>
                </a:uFill>
                <a:latin typeface="+mj-lt"/>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GB" sz="3400" b="1" i="0" u="sng" strike="noStrike" kern="1200" cap="none" spc="0" normalizeH="0" baseline="0" noProof="0" dirty="0">
                <a:ln>
                  <a:noFill/>
                </a:ln>
                <a:solidFill>
                  <a:srgbClr val="FFFFFF"/>
                </a:solidFill>
                <a:effectLst/>
                <a:uLnTx/>
                <a:uFill>
                  <a:solidFill>
                    <a:srgbClr val="FF7132"/>
                  </a:solidFill>
                </a:uFill>
                <a:latin typeface="Arial" panose="020B0604020202020204"/>
                <a:ea typeface="+mj-ea"/>
                <a:cs typeface="+mj-cs"/>
              </a:rPr>
              <a:t>Electricity Industry National Health and Safety Advisory Committee (HESAC) Update</a:t>
            </a:r>
          </a:p>
        </p:txBody>
      </p:sp>
      <p:sp>
        <p:nvSpPr>
          <p:cNvPr id="9" name="Text Placeholder 6">
            <a:extLst>
              <a:ext uri="{FF2B5EF4-FFF2-40B4-BE49-F238E27FC236}">
                <a16:creationId xmlns:a16="http://schemas.microsoft.com/office/drawing/2014/main" id="{15F1AC27-1A6B-4738-A51C-3F0EF23355F5}"/>
              </a:ext>
            </a:extLst>
          </p:cNvPr>
          <p:cNvSpPr txBox="1">
            <a:spLocks/>
          </p:cNvSpPr>
          <p:nvPr/>
        </p:nvSpPr>
        <p:spPr>
          <a:xfrm>
            <a:off x="719999" y="4627543"/>
            <a:ext cx="4303713" cy="1219076"/>
          </a:xfrm>
          <a:prstGeom prst="rect">
            <a:avLst/>
          </a:prstGeom>
        </p:spPr>
        <p:txBody>
          <a:bodyPr vert="horz" lIns="0" tIns="0" rIns="0" bIns="0" rtlCol="0">
            <a:noAutofit/>
          </a:bodyPr>
          <a:lstStyle>
            <a:lvl1pPr marL="0" indent="0" algn="l" defTabSz="914400" rtl="0" eaLnBrk="1" latinLnBrk="0" hangingPunct="1">
              <a:lnSpc>
                <a:spcPts val="2200"/>
              </a:lnSpc>
              <a:spcBef>
                <a:spcPts val="400"/>
              </a:spcBef>
              <a:buClr>
                <a:schemeClr val="accent4"/>
              </a:buClr>
              <a:buFont typeface="Arial" panose="020B0604020202020204" pitchFamily="34" charset="0"/>
              <a:buNone/>
              <a:defRPr sz="2200" kern="1200">
                <a:solidFill>
                  <a:schemeClr val="bg1"/>
                </a:solidFill>
                <a:latin typeface="+mn-lt"/>
                <a:ea typeface="+mn-ea"/>
                <a:cs typeface="+mn-cs"/>
              </a:defRPr>
            </a:lvl1pPr>
            <a:lvl2pPr marL="271462"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2pPr>
            <a:lvl3pPr marL="5778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3pPr>
            <a:lvl4pPr marL="8953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4pPr>
            <a:lvl5pPr marL="115570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400"/>
              </a:spcBef>
              <a:spcAft>
                <a:spcPts val="0"/>
              </a:spcAft>
              <a:buClr>
                <a:srgbClr val="009FE3"/>
              </a:buClr>
              <a:buSzTx/>
              <a:buFont typeface="Arial" panose="020B0604020202020204" pitchFamily="34" charset="0"/>
              <a:buNone/>
              <a:tabLst/>
              <a:defRPr/>
            </a:pPr>
            <a:r>
              <a:rPr lang="en-GB" dirty="0">
                <a:solidFill>
                  <a:srgbClr val="FFFFFF"/>
                </a:solidFill>
                <a:latin typeface="Arial" panose="020B0604020202020204"/>
              </a:rPr>
              <a:t>27 January 2022</a:t>
            </a:r>
            <a:endParaRPr kumimoji="0" lang="en-GB"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722D781-21C0-4B07-8A14-35B033F15302}"/>
              </a:ext>
            </a:extLst>
          </p:cNvPr>
          <p:cNvPicPr>
            <a:picLocks noChangeAspect="1"/>
          </p:cNvPicPr>
          <p:nvPr/>
        </p:nvPicPr>
        <p:blipFill>
          <a:blip r:embed="rId3"/>
          <a:stretch>
            <a:fillRect/>
          </a:stretch>
        </p:blipFill>
        <p:spPr>
          <a:xfrm>
            <a:off x="11257808" y="6409722"/>
            <a:ext cx="658624" cy="448278"/>
          </a:xfrm>
          <a:prstGeom prst="rect">
            <a:avLst/>
          </a:prstGeom>
        </p:spPr>
      </p:pic>
      <p:pic>
        <p:nvPicPr>
          <p:cNvPr id="2" name="Picture 1">
            <a:extLst>
              <a:ext uri="{FF2B5EF4-FFF2-40B4-BE49-F238E27FC236}">
                <a16:creationId xmlns:a16="http://schemas.microsoft.com/office/drawing/2014/main" id="{85FD4928-14B6-403C-84A3-F1C74BF07EC0}"/>
              </a:ext>
            </a:extLst>
          </p:cNvPr>
          <p:cNvPicPr>
            <a:picLocks noChangeAspect="1"/>
          </p:cNvPicPr>
          <p:nvPr/>
        </p:nvPicPr>
        <p:blipFill>
          <a:blip r:embed="rId4"/>
          <a:stretch>
            <a:fillRect/>
          </a:stretch>
        </p:blipFill>
        <p:spPr>
          <a:xfrm>
            <a:off x="10759044" y="6472924"/>
            <a:ext cx="498764" cy="385076"/>
          </a:xfrm>
          <a:prstGeom prst="rect">
            <a:avLst/>
          </a:prstGeom>
        </p:spPr>
      </p:pic>
      <p:pic>
        <p:nvPicPr>
          <p:cNvPr id="3" name="Picture 2">
            <a:extLst>
              <a:ext uri="{FF2B5EF4-FFF2-40B4-BE49-F238E27FC236}">
                <a16:creationId xmlns:a16="http://schemas.microsoft.com/office/drawing/2014/main" id="{34F1BCC6-FABC-4888-B5A3-1AE6A8E83D46}"/>
              </a:ext>
            </a:extLst>
          </p:cNvPr>
          <p:cNvPicPr>
            <a:picLocks noChangeAspect="1"/>
          </p:cNvPicPr>
          <p:nvPr/>
        </p:nvPicPr>
        <p:blipFill>
          <a:blip r:embed="rId5"/>
          <a:stretch>
            <a:fillRect/>
          </a:stretch>
        </p:blipFill>
        <p:spPr>
          <a:xfrm>
            <a:off x="10261115" y="6486222"/>
            <a:ext cx="444722" cy="371778"/>
          </a:xfrm>
          <a:prstGeom prst="rect">
            <a:avLst/>
          </a:prstGeom>
        </p:spPr>
      </p:pic>
      <p:pic>
        <p:nvPicPr>
          <p:cNvPr id="6" name="Picture 5">
            <a:extLst>
              <a:ext uri="{FF2B5EF4-FFF2-40B4-BE49-F238E27FC236}">
                <a16:creationId xmlns:a16="http://schemas.microsoft.com/office/drawing/2014/main" id="{3D592190-D950-4AB9-909F-0B960E015C69}"/>
              </a:ext>
            </a:extLst>
          </p:cNvPr>
          <p:cNvPicPr>
            <a:picLocks noChangeAspect="1"/>
          </p:cNvPicPr>
          <p:nvPr/>
        </p:nvPicPr>
        <p:blipFill>
          <a:blip r:embed="rId6"/>
          <a:stretch>
            <a:fillRect/>
          </a:stretch>
        </p:blipFill>
        <p:spPr>
          <a:xfrm>
            <a:off x="9814486" y="6517150"/>
            <a:ext cx="437070" cy="309922"/>
          </a:xfrm>
          <a:prstGeom prst="rect">
            <a:avLst/>
          </a:prstGeom>
        </p:spPr>
      </p:pic>
      <p:pic>
        <p:nvPicPr>
          <p:cNvPr id="7" name="Picture 6">
            <a:extLst>
              <a:ext uri="{FF2B5EF4-FFF2-40B4-BE49-F238E27FC236}">
                <a16:creationId xmlns:a16="http://schemas.microsoft.com/office/drawing/2014/main" id="{2ECBC657-C93A-4866-BB30-8BC4E41E878D}"/>
              </a:ext>
            </a:extLst>
          </p:cNvPr>
          <p:cNvPicPr>
            <a:picLocks noChangeAspect="1"/>
          </p:cNvPicPr>
          <p:nvPr/>
        </p:nvPicPr>
        <p:blipFill>
          <a:blip r:embed="rId7"/>
          <a:stretch>
            <a:fillRect/>
          </a:stretch>
        </p:blipFill>
        <p:spPr>
          <a:xfrm>
            <a:off x="9408843" y="6535387"/>
            <a:ext cx="309922" cy="309922"/>
          </a:xfrm>
          <a:prstGeom prst="rect">
            <a:avLst/>
          </a:prstGeom>
        </p:spPr>
      </p:pic>
      <p:pic>
        <p:nvPicPr>
          <p:cNvPr id="10" name="Picture 9">
            <a:extLst>
              <a:ext uri="{FF2B5EF4-FFF2-40B4-BE49-F238E27FC236}">
                <a16:creationId xmlns:a16="http://schemas.microsoft.com/office/drawing/2014/main" id="{B34DDF4B-DAD9-445E-9174-B719CA6E488F}"/>
              </a:ext>
            </a:extLst>
          </p:cNvPr>
          <p:cNvPicPr>
            <a:picLocks noChangeAspect="1"/>
          </p:cNvPicPr>
          <p:nvPr/>
        </p:nvPicPr>
        <p:blipFill>
          <a:blip r:embed="rId8"/>
          <a:stretch>
            <a:fillRect/>
          </a:stretch>
        </p:blipFill>
        <p:spPr>
          <a:xfrm>
            <a:off x="8740760" y="6409722"/>
            <a:ext cx="572362" cy="536402"/>
          </a:xfrm>
          <a:prstGeom prst="rect">
            <a:avLst/>
          </a:prstGeom>
        </p:spPr>
      </p:pic>
      <p:pic>
        <p:nvPicPr>
          <p:cNvPr id="12" name="Picture 11">
            <a:extLst>
              <a:ext uri="{FF2B5EF4-FFF2-40B4-BE49-F238E27FC236}">
                <a16:creationId xmlns:a16="http://schemas.microsoft.com/office/drawing/2014/main" id="{45FE9CF5-EC48-4E03-8275-ACAA94934FD1}"/>
              </a:ext>
            </a:extLst>
          </p:cNvPr>
          <p:cNvPicPr>
            <a:picLocks noChangeAspect="1"/>
          </p:cNvPicPr>
          <p:nvPr/>
        </p:nvPicPr>
        <p:blipFill>
          <a:blip r:embed="rId9"/>
          <a:stretch>
            <a:fillRect/>
          </a:stretch>
        </p:blipFill>
        <p:spPr>
          <a:xfrm>
            <a:off x="8322201" y="6544822"/>
            <a:ext cx="363681" cy="254577"/>
          </a:xfrm>
          <a:prstGeom prst="rect">
            <a:avLst/>
          </a:prstGeom>
        </p:spPr>
      </p:pic>
      <p:pic>
        <p:nvPicPr>
          <p:cNvPr id="16" name="Picture 15">
            <a:extLst>
              <a:ext uri="{FF2B5EF4-FFF2-40B4-BE49-F238E27FC236}">
                <a16:creationId xmlns:a16="http://schemas.microsoft.com/office/drawing/2014/main" id="{8EA9B734-F950-4792-ACFC-9817318EFFF9}"/>
              </a:ext>
            </a:extLst>
          </p:cNvPr>
          <p:cNvPicPr>
            <a:picLocks noChangeAspect="1"/>
          </p:cNvPicPr>
          <p:nvPr/>
        </p:nvPicPr>
        <p:blipFill>
          <a:blip r:embed="rId10"/>
          <a:stretch>
            <a:fillRect/>
          </a:stretch>
        </p:blipFill>
        <p:spPr>
          <a:xfrm>
            <a:off x="113120" y="6486222"/>
            <a:ext cx="1213757" cy="352534"/>
          </a:xfrm>
          <a:prstGeom prst="rect">
            <a:avLst/>
          </a:prstGeom>
        </p:spPr>
      </p:pic>
    </p:spTree>
    <p:extLst>
      <p:ext uri="{BB962C8B-B14F-4D97-AF65-F5344CB8AC3E}">
        <p14:creationId xmlns:p14="http://schemas.microsoft.com/office/powerpoint/2010/main" val="296305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0A07BF5-586B-4D40-AE6F-4A48E2E3E4AD}"/>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Introduction</a:t>
            </a:r>
          </a:p>
        </p:txBody>
      </p:sp>
      <p:sp>
        <p:nvSpPr>
          <p:cNvPr id="7" name="Content Placeholder 2">
            <a:extLst>
              <a:ext uri="{FF2B5EF4-FFF2-40B4-BE49-F238E27FC236}">
                <a16:creationId xmlns:a16="http://schemas.microsoft.com/office/drawing/2014/main" id="{D21D08E6-DF60-408D-81B4-300E9B56E9A4}"/>
              </a:ext>
            </a:extLst>
          </p:cNvPr>
          <p:cNvSpPr txBox="1">
            <a:spLocks/>
          </p:cNvSpPr>
          <p:nvPr/>
        </p:nvSpPr>
        <p:spPr>
          <a:xfrm>
            <a:off x="720000" y="180000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Throughout the Pandemic, the National Health and Safety Advisory Committee (HESAC) has met at least monthly to share best practice and coordinate national responses to COVID-19. We have also sought to make progress on other health and safety issues both through the HESAC and through tis powering Improvement sub-group  as the industry has some demanding work to complete to enable us to move to a zero-injury sector.</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The National HESAC last met on 13</a:t>
            </a:r>
            <a:r>
              <a:rPr kumimoji="0" lang="en-GB" sz="1400" b="0" i="0" u="none" strike="noStrike" kern="1200" cap="none" spc="0" normalizeH="0" baseline="30000" noProof="0" dirty="0">
                <a:ln>
                  <a:noFill/>
                </a:ln>
                <a:solidFill>
                  <a:srgbClr val="484D51"/>
                </a:solidFill>
                <a:effectLst/>
                <a:uLnTx/>
                <a:uFillTx/>
                <a:latin typeface="Arial" panose="020B0604020202020204"/>
                <a:ea typeface="+mn-ea"/>
                <a:cs typeface="+mn-cs"/>
              </a:rPr>
              <a:t>th</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 January 2022 to discuss COVID issues and 27</a:t>
            </a:r>
            <a:r>
              <a:rPr kumimoji="0" lang="en-GB" sz="1400" b="0" i="0" u="none" strike="noStrike" kern="1200" cap="none" spc="0" normalizeH="0" baseline="30000" noProof="0" dirty="0">
                <a:ln>
                  <a:noFill/>
                </a:ln>
                <a:solidFill>
                  <a:srgbClr val="484D51"/>
                </a:solidFill>
                <a:effectLst/>
                <a:uLnTx/>
                <a:uFillTx/>
                <a:latin typeface="Arial" panose="020B0604020202020204"/>
                <a:ea typeface="+mn-ea"/>
                <a:cs typeface="+mn-cs"/>
              </a:rPr>
              <a:t>th</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 January</a:t>
            </a:r>
            <a:r>
              <a:rPr lang="en-GB" sz="1400" b="0" dirty="0">
                <a:solidFill>
                  <a:srgbClr val="484D51"/>
                </a:solidFill>
                <a:latin typeface="Arial" panose="020B0604020202020204"/>
              </a:rPr>
              <a:t> 2022 to discuss non-Covid issues</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 </a:t>
            </a:r>
            <a:r>
              <a:rPr lang="en-GB" sz="1400" b="0" dirty="0">
                <a:solidFill>
                  <a:srgbClr val="484D51"/>
                </a:solidFill>
                <a:latin typeface="Arial" panose="020B0604020202020204"/>
              </a:rPr>
              <a:t>T</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his briefing summarises the key issues discussed at that second meeting.</a:t>
            </a:r>
            <a:endParaRPr kumimoji="0" lang="en-GB" sz="14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009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Key Issues Discussed</a:t>
            </a: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720000" y="1558159"/>
            <a:ext cx="11102545" cy="5299841"/>
          </a:xfrm>
          <a:prstGeom prst="rect">
            <a:avLst/>
          </a:prstGeom>
        </p:spPr>
        <p:txBody>
          <a:bodyPr vert="horz" lIns="0" tIns="0" rIns="0" bIns="0" numCol="3" spcCol="108000" rtlCol="0">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r>
              <a:rPr kumimoji="0" lang="en-GB" sz="1100" b="1" i="0" u="none" strike="noStrike" kern="1200" cap="none" spc="0" normalizeH="0" baseline="0" noProof="0" dirty="0">
                <a:ln>
                  <a:noFill/>
                </a:ln>
                <a:solidFill>
                  <a:srgbClr val="00598E"/>
                </a:solidFill>
                <a:effectLst/>
                <a:uLnTx/>
                <a:uFillTx/>
                <a:latin typeface="Arial" panose="020B0604020202020204"/>
                <a:ea typeface="+mn-ea"/>
                <a:cs typeface="+mn-cs"/>
              </a:rPr>
              <a:t>COVID 19</a:t>
            </a:r>
          </a:p>
          <a:p>
            <a:pPr marL="171450" marR="0" lvl="0" indent="-17145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lang="en-GB" sz="1100" b="0" dirty="0">
                <a:solidFill>
                  <a:srgbClr val="484D51"/>
                </a:solidFill>
                <a:latin typeface="Arial" panose="020B0604020202020204"/>
              </a:rPr>
              <a:t>The latest COVID – 19 discussions were held during the meeting of the National HESAC 27</a:t>
            </a:r>
            <a:r>
              <a:rPr lang="en-GB" sz="1100" b="0" baseline="30000" dirty="0">
                <a:solidFill>
                  <a:srgbClr val="484D51"/>
                </a:solidFill>
                <a:latin typeface="Arial" panose="020B0604020202020204"/>
              </a:rPr>
              <a:t>th</a:t>
            </a:r>
            <a:r>
              <a:rPr lang="en-GB" sz="1100" b="0" dirty="0">
                <a:solidFill>
                  <a:srgbClr val="484D51"/>
                </a:solidFill>
                <a:latin typeface="Arial" panose="020B0604020202020204"/>
              </a:rPr>
              <a:t> January 2022.</a:t>
            </a:r>
            <a:endPar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177800" marR="0" lvl="0" algn="l" defTabSz="914400" rtl="0" eaLnBrk="1" fontAlgn="auto" latinLnBrk="0" hangingPunct="1">
              <a:lnSpc>
                <a:spcPct val="100000"/>
              </a:lnSpc>
              <a:spcBef>
                <a:spcPts val="0"/>
              </a:spcBef>
              <a:spcAft>
                <a:spcPts val="0"/>
              </a:spcAft>
              <a:buClrTx/>
              <a:buSzTx/>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Topics discussed included - How companies</a:t>
            </a:r>
            <a:r>
              <a:rPr lang="en-GB" sz="1100" b="0" dirty="0">
                <a:solidFill>
                  <a:srgbClr val="484D51"/>
                </a:solidFill>
                <a:latin typeface="Arial" panose="020B0604020202020204"/>
              </a:rPr>
              <a:t> have been    adapting to recent changes in government guidance; ensuring adequate levels of staff resourcing, ensuring suitable support to all staff in relation to COVID-19; Continued support on the encouragement of joint inspections (TU rep involvement) and the continued encouragement of applying pragmatic caution in the workplace for all staff to reduce transmission of COVID-19. Companies are cautiously considering the relaxation of covid controls and measures.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dirty="0">
              <a:solidFill>
                <a:srgbClr val="484D51"/>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98E"/>
                </a:solidFill>
                <a:effectLst/>
                <a:uLnTx/>
                <a:uFillTx/>
                <a:latin typeface="Arial" panose="020B0604020202020204"/>
                <a:ea typeface="+mn-ea"/>
                <a:cs typeface="+mn-cs"/>
              </a:rPr>
              <a:t>Powering Improvement</a:t>
            </a:r>
          </a:p>
          <a:p>
            <a:pPr marL="177800" marR="0" lvl="0" indent="-17780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HSL study: A successful HSL feedback seminar was held on 23rd September, this included a number of helpful presentations and updates on progress against the recommendations set out within the 2019 research study report were highlighted by each of the Electricity Network Company. A summary of the workshop has been uploaded to the </a:t>
            </a:r>
            <a:r>
              <a:rPr kumimoji="0" lang="en-GB"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hlinkClick r:id="rId2"/>
              </a:rPr>
              <a:t>PI Website</a:t>
            </a:r>
            <a:r>
              <a:rPr kumimoji="0" lang="en-GB"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 for future reference.</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177800" marR="0" lvl="0" indent="-17780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Corporate memory of the safety response to past incidents is an important issue as new recruits join the sector. The ENA welcomes feedback that can be fed in to the </a:t>
            </a: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hlinkClick r:id="rId3"/>
              </a:rPr>
              <a:t>PI corporate memory section </a:t>
            </a: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of its website to   support further sharing of industry knowledge and learning points from historic safety incidents.</a:t>
            </a:r>
          </a:p>
          <a:p>
            <a:pPr marR="0" lvl="0" algn="l" defTabSz="914400" rtl="0" eaLnBrk="1" fontAlgn="auto" latinLnBrk="0" hangingPunct="1">
              <a:lnSpc>
                <a:spcPct val="100000"/>
              </a:lnSpc>
              <a:spcBef>
                <a:spcPts val="600"/>
              </a:spcBef>
              <a:spcAft>
                <a:spcPts val="0"/>
              </a:spcAft>
              <a:buClr>
                <a:srgbClr val="4378A8"/>
              </a:buClr>
              <a:buSzTx/>
              <a:tabLst/>
              <a:defRPr/>
            </a:pPr>
            <a:endPar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177800" marR="0" lvl="0" indent="-177800" algn="l" defTabSz="914400" rtl="0" eaLnBrk="1" fontAlgn="auto" latinLnBrk="0" hangingPunct="1">
              <a:lnSpc>
                <a:spcPct val="100000"/>
              </a:lnSpc>
              <a:spcBef>
                <a:spcPts val="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 Safety and Health Data is being collated and the high level  statistics will be placed into the 2021 PI SHE Review on Occupational Health which will also document progress against the PI aims and will showcase a series of company case studies in support of the objectives.</a:t>
            </a:r>
          </a:p>
          <a:p>
            <a:pPr marL="177800" marR="0" lvl="0" indent="-177800" algn="l" defTabSz="914400" rtl="0" eaLnBrk="1" fontAlgn="auto" latinLnBrk="0" hangingPunct="1">
              <a:lnSpc>
                <a:spcPct val="100000"/>
              </a:lnSpc>
              <a:spcBef>
                <a:spcPts val="0"/>
              </a:spcBef>
              <a:spcAft>
                <a:spcPts val="0"/>
              </a:spcAft>
              <a:buClr>
                <a:srgbClr val="4378A8"/>
              </a:buClr>
              <a:buSzTx/>
              <a:buFont typeface="Arial" panose="020B0604020202020204" pitchFamily="34" charset="0"/>
              <a:buChar char="•"/>
              <a:tabLst/>
              <a:defRPr/>
            </a:pPr>
            <a:endPar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177800" marR="0" lvl="0" indent="-177800" algn="l" defTabSz="914400" rtl="0" eaLnBrk="1" fontAlgn="auto" latinLnBrk="0" hangingPunct="1">
              <a:lnSpc>
                <a:spcPct val="100000"/>
              </a:lnSpc>
              <a:spcBef>
                <a:spcPts val="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ENAs SHE Committee are currently submitting suggestions for the 2022 PI Delivery Plan. The theme has been agreed to be ‘Promoting Positive Health and Safety Culture’. The Powering Improvement Steering Group (PISG) will draft an improvement plan. </a:t>
            </a:r>
          </a:p>
          <a:p>
            <a:pPr marR="0" lvl="0" algn="l" defTabSz="914400" rtl="0" eaLnBrk="1" fontAlgn="auto" latinLnBrk="0" hangingPunct="1">
              <a:lnSpc>
                <a:spcPct val="100000"/>
              </a:lnSpc>
              <a:spcBef>
                <a:spcPts val="0"/>
              </a:spcBef>
              <a:spcAft>
                <a:spcPts val="0"/>
              </a:spcAft>
              <a:buClr>
                <a:srgbClr val="4378A8"/>
              </a:buClr>
              <a:buSzTx/>
              <a:tabLst/>
              <a:defRPr/>
            </a:pPr>
            <a:endPar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177800" marR="0" lvl="0" indent="-177800" algn="l" defTabSz="914400" rtl="0" eaLnBrk="1" fontAlgn="auto" latinLnBrk="0" hangingPunct="1">
              <a:lnSpc>
                <a:spcPct val="100000"/>
              </a:lnSpc>
              <a:spcBef>
                <a:spcPts val="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A separate Culture sub group will be set up to report into the PISG to deliver against the objectives as set within the delivery plan. </a:t>
            </a:r>
          </a:p>
          <a:p>
            <a:pPr marL="177800" marR="0" lvl="0" indent="-177800" algn="l" defTabSz="914400" rtl="0" eaLnBrk="1" fontAlgn="auto" latinLnBrk="0" hangingPunct="1">
              <a:lnSpc>
                <a:spcPct val="100000"/>
              </a:lnSpc>
              <a:spcBef>
                <a:spcPts val="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The next meeting of the PISG will be 1st March 2022. </a:t>
            </a:r>
          </a:p>
          <a:p>
            <a:pPr marR="0" lvl="0" algn="l" defTabSz="914400" rtl="0" eaLnBrk="1" fontAlgn="auto" latinLnBrk="0" hangingPunct="1">
              <a:lnSpc>
                <a:spcPct val="100000"/>
              </a:lnSpc>
              <a:spcBef>
                <a:spcPts val="600"/>
              </a:spcBef>
              <a:spcAft>
                <a:spcPts val="0"/>
              </a:spcAft>
              <a:buClr>
                <a:srgbClr val="4378A8"/>
              </a:buClr>
              <a:buSzTx/>
              <a:tabLst/>
              <a:defRPr/>
            </a:pPr>
            <a:r>
              <a:rPr kumimoji="0" lang="en-GB" sz="1100" b="1" i="0" u="none" strike="noStrike" kern="1200" cap="none" spc="0" normalizeH="0" baseline="0" noProof="0" dirty="0">
                <a:ln>
                  <a:noFill/>
                </a:ln>
                <a:solidFill>
                  <a:srgbClr val="00598E"/>
                </a:solidFill>
                <a:effectLst/>
                <a:uLnTx/>
                <a:uFillTx/>
                <a:latin typeface="Arial" panose="020B0604020202020204"/>
                <a:ea typeface="+mj-ea"/>
                <a:cs typeface="+mj-cs"/>
              </a:rPr>
              <a:t>Occupational Health</a:t>
            </a:r>
            <a:endParaRPr kumimoji="0" lang="en-GB" sz="1100" b="0" kern="1200" cap="none" spc="0" normalizeH="0" noProof="0" dirty="0">
              <a:ln>
                <a:noFill/>
              </a:ln>
              <a:solidFill>
                <a:schemeClr val="tx1">
                  <a:lumMod val="65000"/>
                  <a:lumOff val="35000"/>
                </a:schemeClr>
              </a:solidFill>
              <a:effectLst/>
              <a:uLnTx/>
              <a:uFillTx/>
              <a:latin typeface="Arial" panose="020B0604020202020204" pitchFamily="34" charset="0"/>
              <a:ea typeface="+mn-ea"/>
              <a:cs typeface="+mn-cs"/>
            </a:endParaRPr>
          </a:p>
          <a:p>
            <a:pPr marL="177800" marR="0" lvl="0" indent="-17780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Building on the good progress on safety, </a:t>
            </a:r>
            <a:r>
              <a:rPr kumimoji="0" lang="en-GB" sz="1100" b="0" i="0" u="none" strike="noStrike" kern="1200" cap="none" spc="0" normalizeH="0" baseline="0" noProof="0" dirty="0">
                <a:ln>
                  <a:noFill/>
                </a:ln>
                <a:solidFill>
                  <a:srgbClr val="00598E"/>
                </a:solidFill>
                <a:effectLst/>
                <a:uLnTx/>
                <a:uFillTx/>
                <a:latin typeface="Arial" panose="020B0604020202020204"/>
                <a:ea typeface="+mn-ea"/>
                <a:cs typeface="+mn-cs"/>
              </a:rPr>
              <a:t> </a:t>
            </a: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Companies and Trade Unions are committed to addressing the health issues that generate the vast majority of sickness absence. The three priority issues are:</a:t>
            </a:r>
          </a:p>
          <a:p>
            <a:pPr marL="177800" indent="-92075">
              <a:lnSpc>
                <a:spcPct val="100000"/>
              </a:lnSpc>
              <a:buClr>
                <a:srgbClr val="4378A8"/>
              </a:buClr>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  Mental </a:t>
            </a:r>
            <a:r>
              <a:rPr lang="en-GB" sz="1100" b="0" dirty="0">
                <a:solidFill>
                  <a:srgbClr val="484D51"/>
                </a:solidFill>
                <a:latin typeface="Arial" panose="020B0604020202020204"/>
              </a:rPr>
              <a:t>health; Musculoskeletal disorders; and    Management of fatigue.</a:t>
            </a:r>
            <a:endPar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177800" marR="0" lvl="0" indent="-17780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Energy UK with support from ENA held an Occupational Health Webinar in November: notes and presentations from the webinar were circulated to members of HESAC. </a:t>
            </a:r>
          </a:p>
          <a:p>
            <a:pPr marR="0" lvl="0" algn="l" defTabSz="914400" rtl="0" eaLnBrk="1" fontAlgn="auto" latinLnBrk="0" hangingPunct="1">
              <a:lnSpc>
                <a:spcPct val="100000"/>
              </a:lnSpc>
              <a:spcBef>
                <a:spcPts val="600"/>
              </a:spcBef>
              <a:spcAft>
                <a:spcPts val="0"/>
              </a:spcAft>
              <a:buClr>
                <a:srgbClr val="4378A8"/>
              </a:buClr>
              <a:buSzTx/>
              <a:tabLst/>
              <a:defRPr/>
            </a:pPr>
            <a:endPar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69875" marR="0" lvl="0" indent="-269875"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HSE has approached ENA over a proposed occupational fatigue research project they plan to start in March 2022 although this has been postponed due to funding constraints. HSE will be participating at the ENA SHE Conference in June where there will be a session dedicated to Fatigue Management. ENAs Fatigue Management Task Force has reconvened to support the implementation of ENAs Fatigue Management Position Paper and to support the work of HSE moving forward. </a:t>
            </a:r>
          </a:p>
          <a:p>
            <a:pPr marL="273050" marR="0" lvl="0" indent="-2730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A Healthy Workplaces Framework has been devised by ENAs Occupational Health Committee which documents the priorities and timeline of commitments over the coming years.</a:t>
            </a:r>
          </a:p>
          <a:p>
            <a:pPr marL="273050" marR="0" lvl="0" indent="-2730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A data survey questionnaire has been circulated to collate companies’ current health reporting capabilities so that a collective industry template can be developed for future internal reporting. A benchmarking exercise is currently taking place to gather data to be showcased for 2020 and 2021 in the upcoming Powering Improvement SHE Review. This will also feature industry safety data. </a:t>
            </a:r>
            <a:endParaRPr kumimoji="0" lang="en-GB" sz="1100" b="1" i="0" u="none" strike="noStrike" kern="1200" cap="none" spc="0" normalizeH="0" baseline="0" noProof="0" dirty="0">
              <a:ln>
                <a:noFill/>
              </a:ln>
              <a:solidFill>
                <a:srgbClr val="00598E"/>
              </a:solidFill>
              <a:effectLst/>
              <a:uLnTx/>
              <a:uFillTx/>
              <a:latin typeface="Arial" panose="020B0604020202020204"/>
              <a:ea typeface="+mn-ea"/>
              <a:cs typeface="+mn-cs"/>
            </a:endParaRPr>
          </a:p>
          <a:p>
            <a:endParaRPr kumimoji="0" lang="en-GB" sz="1100" b="1" i="0" u="none" strike="noStrike" kern="1200" cap="none" spc="0" normalizeH="0" baseline="0" noProof="0" dirty="0">
              <a:ln>
                <a:noFill/>
              </a:ln>
              <a:solidFill>
                <a:srgbClr val="00598E"/>
              </a:solidFill>
              <a:effectLst/>
              <a:uLnTx/>
              <a:uFillTx/>
              <a:latin typeface="Arial" panose="020B0604020202020204"/>
              <a:ea typeface="+mn-ea"/>
              <a:cs typeface="+mn-cs"/>
            </a:endParaRPr>
          </a:p>
          <a:p>
            <a:endParaRPr lang="en-GB" sz="1100" dirty="0">
              <a:solidFill>
                <a:srgbClr val="00598E"/>
              </a:solidFill>
              <a:latin typeface="Arial" panose="020B0604020202020204"/>
            </a:endParaRPr>
          </a:p>
          <a:p>
            <a:endParaRPr lang="en-GB" sz="1200" b="0" dirty="0">
              <a:solidFill>
                <a:schemeClr val="tx1">
                  <a:lumMod val="65000"/>
                  <a:lumOff val="35000"/>
                </a:schemeClr>
              </a:solidFill>
              <a:latin typeface="Arial" panose="020B0604020202020204" pitchFamily="34" charset="0"/>
            </a:endParaRPr>
          </a:p>
        </p:txBody>
      </p:sp>
      <p:sp>
        <p:nvSpPr>
          <p:cNvPr id="2" name="Rectangle 2">
            <a:extLst>
              <a:ext uri="{FF2B5EF4-FFF2-40B4-BE49-F238E27FC236}">
                <a16:creationId xmlns:a16="http://schemas.microsoft.com/office/drawing/2014/main" id="{1549AD82-3399-49F3-B8CA-6202144EEF25}"/>
              </a:ext>
            </a:extLst>
          </p:cNvPr>
          <p:cNvSpPr>
            <a:spLocks noChangeArrowheads="1"/>
          </p:cNvSpPr>
          <p:nvPr/>
        </p:nvSpPr>
        <p:spPr bwMode="auto">
          <a:xfrm>
            <a:off x="0" y="236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355394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0D75C5-F2BE-47BF-AD13-3053A3A403E6}"/>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Key Issues Discussed (Cont)</a:t>
            </a:r>
          </a:p>
        </p:txBody>
      </p:sp>
      <p:sp>
        <p:nvSpPr>
          <p:cNvPr id="5" name="Content Placeholder 7">
            <a:extLst>
              <a:ext uri="{FF2B5EF4-FFF2-40B4-BE49-F238E27FC236}">
                <a16:creationId xmlns:a16="http://schemas.microsoft.com/office/drawing/2014/main" id="{D093401C-81EA-41B1-8FF3-E30AA94E74F5}"/>
              </a:ext>
            </a:extLst>
          </p:cNvPr>
          <p:cNvSpPr txBox="1">
            <a:spLocks/>
          </p:cNvSpPr>
          <p:nvPr/>
        </p:nvSpPr>
        <p:spPr>
          <a:xfrm>
            <a:off x="720000" y="1800000"/>
            <a:ext cx="7015078" cy="4448400"/>
          </a:xfrm>
          <a:prstGeom prst="rect">
            <a:avLst/>
          </a:prstGeom>
        </p:spPr>
        <p:txBody>
          <a:bodyPr vert="horz" lIns="0" tIns="0" rIns="0" bIns="0" numCol="3" spcCol="108000" rtlCol="0">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marR="0" lvl="2" indent="0" algn="l" defTabSz="914400" rtl="0" eaLnBrk="1" fontAlgn="auto" latinLnBrk="0" hangingPunct="1">
              <a:lnSpc>
                <a:spcPct val="100000"/>
              </a:lnSpc>
              <a:spcBef>
                <a:spcPts val="200"/>
              </a:spcBef>
              <a:spcAft>
                <a:spcPts val="0"/>
              </a:spcAft>
              <a:buClr>
                <a:srgbClr val="009FE3"/>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Onsite Facilities</a:t>
            </a:r>
          </a:p>
          <a:p>
            <a:pPr marL="182563" marR="0" lvl="2" indent="-174625" algn="l" defTabSz="914400" rtl="0" eaLnBrk="1" fontAlgn="auto" latinLnBrk="0" hangingPunct="1">
              <a:lnSpc>
                <a:spcPct val="100000"/>
              </a:lnSpc>
              <a:spcBef>
                <a:spcPts val="200"/>
              </a:spcBef>
              <a:spcAft>
                <a:spcPts val="0"/>
              </a:spcAft>
              <a:buClr>
                <a:srgbClr val="009FE3"/>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ENA Companies updated information on the provision of facilities on sites and plans to tackle poor quality sites: the aim is to produce national guidance and to explore whether there are lessons to be applied to small-scale, in terms of staff numbers, generation sites. Energy UK are to undertake a similar review </a:t>
            </a:r>
          </a:p>
          <a:p>
            <a:pPr marL="7938" marR="0" lvl="2" indent="0"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None/>
              <a:tabLst/>
              <a:defRPr/>
            </a:pPr>
            <a:r>
              <a:rPr lang="en-GB" sz="1200" b="1" dirty="0">
                <a:solidFill>
                  <a:srgbClr val="00598E"/>
                </a:solidFill>
                <a:latin typeface="Arial" panose="020B0604020202020204"/>
              </a:rPr>
              <a:t>Cannabis Farms and first responders</a:t>
            </a:r>
          </a:p>
          <a:p>
            <a:pPr marL="177800" indent="-177800">
              <a:lnSpc>
                <a:spcPct val="100000"/>
              </a:lnSpc>
              <a:buFont typeface="Arial" panose="020B0604020202020204" pitchFamily="34" charset="0"/>
              <a:buChar char="•"/>
            </a:pPr>
            <a:r>
              <a:rPr lang="en-GB" sz="1100" b="0" i="0" u="none" strike="noStrike" baseline="0" dirty="0">
                <a:solidFill>
                  <a:schemeClr val="bg2">
                    <a:lumMod val="25000"/>
                  </a:schemeClr>
                </a:solidFill>
                <a:latin typeface="Arial" panose="020B0604020202020204" pitchFamily="34" charset="0"/>
              </a:rPr>
              <a:t>Following a question relating to Cannabis farms and first responders it was explained that supplier operatives are usually first in attendance, Network operator operatives often follow with requests to disconnect supply, usually carried out away from site, outside the property or remotely. This work is very rarely done alone (i.e. not lone working) with a risk assessment in place to ensure necessary support is identified and planned for in advance. Broadly companies have policies and procedures in place to manage these situations as and when they take place. </a:t>
            </a:r>
            <a:r>
              <a:rPr lang="en-GB" sz="1100" b="0" i="0" u="none" strike="noStrike" baseline="0" dirty="0">
                <a:solidFill>
                  <a:srgbClr val="000000"/>
                </a:solidFill>
                <a:latin typeface="Arial" panose="020B0604020202020204" pitchFamily="34" charset="0"/>
              </a:rPr>
              <a:t>	</a:t>
            </a:r>
          </a:p>
          <a:p>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Accident reports</a:t>
            </a:r>
          </a:p>
          <a:p>
            <a:pPr marL="177800" marR="0" lvl="0" indent="-17780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rPr>
              <a:t>Powering Improvement Bulletins are now shared at National HESAC with a view to be discussed and disseminated via local company HESACs. </a:t>
            </a:r>
          </a:p>
          <a:p>
            <a:pPr marL="177800" marR="0" lvl="0" indent="-17780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lang="en-GB" sz="1100" b="0" dirty="0">
                <a:solidFill>
                  <a:srgbClr val="484D51"/>
                </a:solidFill>
                <a:latin typeface="Arial" panose="020B0604020202020204"/>
              </a:rPr>
              <a:t>Whilst each incident should be judged on its merits, common themes relate to PPE, risk assessment and task familiarity</a:t>
            </a:r>
            <a:endParaRPr kumimoji="0" lang="en-GB" sz="11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lang="en-GB" sz="1200" b="0" dirty="0">
              <a:solidFill>
                <a:srgbClr val="484D51"/>
              </a:solidFill>
              <a:latin typeface="Arial" panose="020B0604020202020204"/>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p:txBody>
      </p:sp>
      <p:graphicFrame>
        <p:nvGraphicFramePr>
          <p:cNvPr id="19" name="Object 18">
            <a:extLst>
              <a:ext uri="{FF2B5EF4-FFF2-40B4-BE49-F238E27FC236}">
                <a16:creationId xmlns:a16="http://schemas.microsoft.com/office/drawing/2014/main" id="{DA1F425C-D9F4-4A7F-84C7-E8E847F27377}"/>
              </a:ext>
            </a:extLst>
          </p:cNvPr>
          <p:cNvGraphicFramePr>
            <a:graphicFrameLocks noChangeAspect="1"/>
          </p:cNvGraphicFramePr>
          <p:nvPr>
            <p:extLst>
              <p:ext uri="{D42A27DB-BD31-4B8C-83A1-F6EECF244321}">
                <p14:modId xmlns:p14="http://schemas.microsoft.com/office/powerpoint/2010/main" val="4204137572"/>
              </p:ext>
            </p:extLst>
          </p:nvPr>
        </p:nvGraphicFramePr>
        <p:xfrm>
          <a:off x="8741970" y="2198687"/>
          <a:ext cx="1223962" cy="792163"/>
        </p:xfrm>
        <a:graphic>
          <a:graphicData uri="http://schemas.openxmlformats.org/presentationml/2006/ole">
            <mc:AlternateContent xmlns:mc="http://schemas.openxmlformats.org/markup-compatibility/2006">
              <mc:Choice xmlns:v="urn:schemas-microsoft-com:vml" Requires="v">
                <p:oleObj name="Acrobat Document" showAsIcon="1" r:id="rId2" imgW="1227240" imgH="794160" progId="AcroExch.Document.DC">
                  <p:embed/>
                </p:oleObj>
              </mc:Choice>
              <mc:Fallback>
                <p:oleObj name="Acrobat Document" showAsIcon="1" r:id="rId2" imgW="1227240" imgH="794160" progId="AcroExch.Document.DC">
                  <p:embed/>
                  <p:pic>
                    <p:nvPicPr>
                      <p:cNvPr id="0" name="Object 9"/>
                      <p:cNvPicPr>
                        <a:picLocks noChangeAspect="1" noChangeArrowheads="1"/>
                      </p:cNvPicPr>
                      <p:nvPr/>
                    </p:nvPicPr>
                    <p:blipFill>
                      <a:blip r:embed="rId3"/>
                      <a:srcRect/>
                      <a:stretch>
                        <a:fillRect/>
                      </a:stretch>
                    </p:blipFill>
                    <p:spPr bwMode="auto">
                      <a:xfrm>
                        <a:off x="8741970" y="2198687"/>
                        <a:ext cx="1223962"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a:extLst>
              <a:ext uri="{FF2B5EF4-FFF2-40B4-BE49-F238E27FC236}">
                <a16:creationId xmlns:a16="http://schemas.microsoft.com/office/drawing/2014/main" id="{026E2B0A-E412-4087-BC5F-BB7C13010E9F}"/>
              </a:ext>
            </a:extLst>
          </p:cNvPr>
          <p:cNvGraphicFramePr>
            <a:graphicFrameLocks noChangeAspect="1"/>
          </p:cNvGraphicFramePr>
          <p:nvPr>
            <p:extLst>
              <p:ext uri="{D42A27DB-BD31-4B8C-83A1-F6EECF244321}">
                <p14:modId xmlns:p14="http://schemas.microsoft.com/office/powerpoint/2010/main" val="510415986"/>
              </p:ext>
            </p:extLst>
          </p:nvPr>
        </p:nvGraphicFramePr>
        <p:xfrm>
          <a:off x="10451706" y="2198687"/>
          <a:ext cx="1222375" cy="790575"/>
        </p:xfrm>
        <a:graphic>
          <a:graphicData uri="http://schemas.openxmlformats.org/presentationml/2006/ole">
            <mc:AlternateContent xmlns:mc="http://schemas.openxmlformats.org/markup-compatibility/2006">
              <mc:Choice xmlns:v="urn:schemas-microsoft-com:vml" Requires="v">
                <p:oleObj name="Acrobat Document" showAsIcon="1" r:id="rId4" imgW="1227240" imgH="794160" progId="AcroExch.Document.DC">
                  <p:embed/>
                </p:oleObj>
              </mc:Choice>
              <mc:Fallback>
                <p:oleObj name="Acrobat Document" showAsIcon="1" r:id="rId4" imgW="1227240" imgH="794160" progId="AcroExch.Document.DC">
                  <p:embed/>
                  <p:pic>
                    <p:nvPicPr>
                      <p:cNvPr id="0" name="Object 8"/>
                      <p:cNvPicPr>
                        <a:picLocks noChangeAspect="1" noChangeArrowheads="1"/>
                      </p:cNvPicPr>
                      <p:nvPr/>
                    </p:nvPicPr>
                    <p:blipFill>
                      <a:blip r:embed="rId5"/>
                      <a:srcRect/>
                      <a:stretch>
                        <a:fillRect/>
                      </a:stretch>
                    </p:blipFill>
                    <p:spPr bwMode="auto">
                      <a:xfrm>
                        <a:off x="10451706" y="2198687"/>
                        <a:ext cx="122237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766FF00A-A611-4FDC-AFCF-3AF71A1B6ED9}"/>
              </a:ext>
            </a:extLst>
          </p:cNvPr>
          <p:cNvGraphicFramePr>
            <a:graphicFrameLocks noChangeAspect="1"/>
          </p:cNvGraphicFramePr>
          <p:nvPr>
            <p:extLst>
              <p:ext uri="{D42A27DB-BD31-4B8C-83A1-F6EECF244321}">
                <p14:modId xmlns:p14="http://schemas.microsoft.com/office/powerpoint/2010/main" val="437037004"/>
              </p:ext>
            </p:extLst>
          </p:nvPr>
        </p:nvGraphicFramePr>
        <p:xfrm>
          <a:off x="8743077" y="3298679"/>
          <a:ext cx="1223962" cy="792163"/>
        </p:xfrm>
        <a:graphic>
          <a:graphicData uri="http://schemas.openxmlformats.org/presentationml/2006/ole">
            <mc:AlternateContent xmlns:mc="http://schemas.openxmlformats.org/markup-compatibility/2006">
              <mc:Choice xmlns:v="urn:schemas-microsoft-com:vml" Requires="v">
                <p:oleObj name="Acrobat Document" showAsIcon="1" r:id="rId6" imgW="1227240" imgH="794160" progId="AcroExch.Document.DC">
                  <p:embed/>
                </p:oleObj>
              </mc:Choice>
              <mc:Fallback>
                <p:oleObj name="Acrobat Document" showAsIcon="1" r:id="rId6" imgW="1227240" imgH="794160" progId="AcroExch.Document.DC">
                  <p:embed/>
                  <p:pic>
                    <p:nvPicPr>
                      <p:cNvPr id="0" name="Object 7"/>
                      <p:cNvPicPr>
                        <a:picLocks noChangeAspect="1" noChangeArrowheads="1"/>
                      </p:cNvPicPr>
                      <p:nvPr/>
                    </p:nvPicPr>
                    <p:blipFill>
                      <a:blip r:embed="rId7"/>
                      <a:srcRect/>
                      <a:stretch>
                        <a:fillRect/>
                      </a:stretch>
                    </p:blipFill>
                    <p:spPr bwMode="auto">
                      <a:xfrm>
                        <a:off x="8743077" y="3298679"/>
                        <a:ext cx="1223962"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a:extLst>
              <a:ext uri="{FF2B5EF4-FFF2-40B4-BE49-F238E27FC236}">
                <a16:creationId xmlns:a16="http://schemas.microsoft.com/office/drawing/2014/main" id="{6CD018A0-A4CE-4C6A-9DC6-8702F2A3D85F}"/>
              </a:ext>
            </a:extLst>
          </p:cNvPr>
          <p:cNvGraphicFramePr>
            <a:graphicFrameLocks noChangeAspect="1"/>
          </p:cNvGraphicFramePr>
          <p:nvPr>
            <p:extLst>
              <p:ext uri="{D42A27DB-BD31-4B8C-83A1-F6EECF244321}">
                <p14:modId xmlns:p14="http://schemas.microsoft.com/office/powerpoint/2010/main" val="2790752549"/>
              </p:ext>
            </p:extLst>
          </p:nvPr>
        </p:nvGraphicFramePr>
        <p:xfrm>
          <a:off x="10577119" y="3380436"/>
          <a:ext cx="971550" cy="628650"/>
        </p:xfrm>
        <a:graphic>
          <a:graphicData uri="http://schemas.openxmlformats.org/presentationml/2006/ole">
            <mc:AlternateContent xmlns:mc="http://schemas.openxmlformats.org/markup-compatibility/2006">
              <mc:Choice xmlns:v="urn:schemas-microsoft-com:vml" Requires="v">
                <p:oleObj name="Acrobat Document" showAsIcon="1" r:id="rId8" imgW="974122" imgH="630364" progId="AcroExch.Document.DC">
                  <p:embed/>
                </p:oleObj>
              </mc:Choice>
              <mc:Fallback>
                <p:oleObj name="Acrobat Document" showAsIcon="1" r:id="rId8" imgW="974122" imgH="630364" progId="AcroExch.Document.DC">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7119" y="3380436"/>
                        <a:ext cx="9715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0">
            <a:extLst>
              <a:ext uri="{FF2B5EF4-FFF2-40B4-BE49-F238E27FC236}">
                <a16:creationId xmlns:a16="http://schemas.microsoft.com/office/drawing/2014/main" id="{2C26817E-B675-4142-A84D-4E1DA6DB7F06}"/>
              </a:ext>
            </a:extLst>
          </p:cNvPr>
          <p:cNvSpPr>
            <a:spLocks noChangeArrowheads="1"/>
          </p:cNvSpPr>
          <p:nvPr/>
        </p:nvSpPr>
        <p:spPr bwMode="auto">
          <a:xfrm>
            <a:off x="0" y="288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5" name="TextBox 24">
            <a:extLst>
              <a:ext uri="{FF2B5EF4-FFF2-40B4-BE49-F238E27FC236}">
                <a16:creationId xmlns:a16="http://schemas.microsoft.com/office/drawing/2014/main" id="{C35CB653-837D-4FFE-A999-59C54F522E76}"/>
              </a:ext>
            </a:extLst>
          </p:cNvPr>
          <p:cNvSpPr txBox="1"/>
          <p:nvPr/>
        </p:nvSpPr>
        <p:spPr>
          <a:xfrm>
            <a:off x="7601186" y="1729713"/>
            <a:ext cx="2422458" cy="276999"/>
          </a:xfrm>
          <a:prstGeom prst="rect">
            <a:avLst/>
          </a:prstGeom>
          <a:noFill/>
        </p:spPr>
        <p:txBody>
          <a:bodyPr wrap="none" rtlCol="0">
            <a:spAutoFit/>
          </a:bodyPr>
          <a:lstStyle/>
          <a:p>
            <a:r>
              <a:rPr lang="en-US" sz="1200" b="1" dirty="0">
                <a:solidFill>
                  <a:srgbClr val="00598E"/>
                </a:solidFill>
                <a:latin typeface="Arial" panose="020B0604020202020204"/>
              </a:rPr>
              <a:t>                       PI SHE Bulletins </a:t>
            </a:r>
            <a:endParaRPr lang="en-GB" sz="1200" b="1" dirty="0">
              <a:solidFill>
                <a:srgbClr val="00598E"/>
              </a:solidFill>
              <a:latin typeface="Arial" panose="020B0604020202020204"/>
            </a:endParaRPr>
          </a:p>
        </p:txBody>
      </p:sp>
    </p:spTree>
    <p:extLst>
      <p:ext uri="{BB962C8B-B14F-4D97-AF65-F5344CB8AC3E}">
        <p14:creationId xmlns:p14="http://schemas.microsoft.com/office/powerpoint/2010/main" val="272381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ENA Progress Update</a:t>
            </a: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720000" y="1558159"/>
            <a:ext cx="11102545" cy="5299841"/>
          </a:xfrm>
          <a:prstGeom prst="rect">
            <a:avLst/>
          </a:prstGeom>
        </p:spPr>
        <p:txBody>
          <a:bodyPr vert="horz" lIns="0" tIns="0" rIns="0" bIns="0" numCol="3" spcCol="108000" rtlCol="0">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Fatigue Management Task Force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Electricity Member companies have produced a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high level position paper on occupational fatigue management</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to guide and support local initiatives. </a:t>
            </a:r>
            <a:endParaRPr lang="en-GB" sz="1100" b="0" dirty="0">
              <a:solidFill>
                <a:schemeClr val="tx1"/>
              </a:solidFill>
              <a:latin typeface="Arial" panose="020B0604020202020204"/>
            </a:endParaRPr>
          </a:p>
          <a:p>
            <a:pPr marL="285750" marR="0" lvl="0" indent="-28575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The </a:t>
            </a: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High Voltage Live Line Working Group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are reviewing safety in two key areas of live working.  First, the review of ENA TS26-01 (Use of Insulated Operating Rods on Electrical Systems), has added a new annex providing guidance on the routine in service testing of live line rods and hollow or foam filled operating rods. Second, They are also undertaking a field trial of new approved electrical insulating gloves approved for Live Working in the UK. </a:t>
            </a:r>
          </a:p>
          <a:p>
            <a:pPr marL="285750" marR="0" lvl="0" indent="-28575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To address safety of mobile plant</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An </a:t>
            </a:r>
            <a:r>
              <a:rPr kumimoji="0" lang="en-GB" sz="1100" b="0" i="0" u="sng" strike="noStrike" kern="1200" cap="none" spc="0" normalizeH="0" baseline="0" noProof="0" dirty="0">
                <a:ln>
                  <a:noFill/>
                </a:ln>
                <a:solidFill>
                  <a:schemeClr val="tx1"/>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interactive guidance toolkit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has been developed by the Mobile Plant and Vehicles group. This highlights a generic risk assessment methodology explained through a series of real life case studies and the overall principles can be adopted and applied to other generic risk areas.</a:t>
            </a:r>
          </a:p>
          <a:p>
            <a:pPr marL="269875" marR="0" lvl="0" indent="-269875"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The Model Distribution Safety Rules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are being reviewed, the document is currently in its final draft and is due to have a legal review at the end of February. </a:t>
            </a:r>
          </a:p>
          <a:p>
            <a:pPr marL="269875" marR="0" lvl="0" indent="-269875"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HSE has approached ENA over a proposed </a:t>
            </a: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mn-cs"/>
              </a:rPr>
              <a:t>occupational fatigue research project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they plan to start in March 2022 although this has been postponed due to funding constraints. HSE will be participating at the ENA SHE Conference in June where there will be a session dedicated to Fatigue Management. ENAs Fatigue Management Task Force has reconvened to support the implementation of ENAs Fatigue Management Position Paper and to support the work of HSE moving forward. </a:t>
            </a:r>
          </a:p>
          <a:p>
            <a:pPr marL="273050" marR="0" lvl="0" indent="-2730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mn-cs"/>
              </a:rPr>
              <a:t>A Healthy Workplaces Framework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has been devised by ENAs Occupational Health Committee which documents the priorities and timeline of commitments over the coming years.</a:t>
            </a:r>
          </a:p>
          <a:p>
            <a:pPr marL="273050" marR="0" lvl="0" indent="-2730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mn-cs"/>
              </a:rPr>
              <a:t>A data survey questionnaire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has been circulated to collate companies’ current health reporting capabilities so that a collective industry template can be developed for future internal reporting. A benchmarking exercise is currently taking place to gather data to be showcased for 2020 and 2021 in the upcoming Powering Improvement SHE Review. This will also feature industry safety data. </a:t>
            </a:r>
            <a:endParaRPr lang="en-GB" sz="1100" dirty="0">
              <a:solidFill>
                <a:schemeClr val="tx1"/>
              </a:solidFill>
              <a:latin typeface="Arial" panose="020B0604020202020204"/>
            </a:endParaRPr>
          </a:p>
          <a:p>
            <a:pPr marL="273050" marR="0" lvl="0" indent="-2730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Electro-Magnetic Fields Strategy Committee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Data from the existing industry Cohort Study is being used in a project to investigate any links between EMF exposure and motor neurone disease (MND). Centralised Personnel Information System (CPIS) data is being utilised as this records job histories of employees from 1972 onwards (&gt;2000 staff). The project has been conducted by the University of Birmingham previously until recently where this responsibility has migrated into a project now led by the University of Warwick.</a:t>
            </a:r>
          </a:p>
          <a:p>
            <a:endParaRPr kumimoji="0" lang="en-GB" sz="1100" b="1" i="0" u="none" strike="noStrike" kern="1200" cap="none" spc="0" normalizeH="0" baseline="0" noProof="0" dirty="0">
              <a:ln>
                <a:noFill/>
              </a:ln>
              <a:solidFill>
                <a:schemeClr val="tx1"/>
              </a:solidFill>
              <a:effectLst/>
              <a:uLnTx/>
              <a:uFillTx/>
              <a:latin typeface="Arial" panose="020B0604020202020204"/>
              <a:ea typeface="+mn-ea"/>
              <a:cs typeface="+mn-cs"/>
            </a:endParaRPr>
          </a:p>
          <a:p>
            <a:endParaRPr lang="en-GB" sz="1100" dirty="0">
              <a:solidFill>
                <a:schemeClr val="tx1"/>
              </a:solidFill>
              <a:latin typeface="Arial" panose="020B0604020202020204"/>
            </a:endParaRPr>
          </a:p>
          <a:p>
            <a:endParaRPr lang="en-GB" sz="1200" b="0" dirty="0">
              <a:solidFill>
                <a:schemeClr val="tx1">
                  <a:lumMod val="65000"/>
                  <a:lumOff val="35000"/>
                </a:schemeClr>
              </a:solidFill>
              <a:latin typeface="Arial" panose="020B0604020202020204" pitchFamily="34" charset="0"/>
            </a:endParaRPr>
          </a:p>
        </p:txBody>
      </p:sp>
      <p:sp>
        <p:nvSpPr>
          <p:cNvPr id="2" name="Rectangle 2">
            <a:extLst>
              <a:ext uri="{FF2B5EF4-FFF2-40B4-BE49-F238E27FC236}">
                <a16:creationId xmlns:a16="http://schemas.microsoft.com/office/drawing/2014/main" id="{1549AD82-3399-49F3-B8CA-6202144EEF25}"/>
              </a:ext>
            </a:extLst>
          </p:cNvPr>
          <p:cNvSpPr>
            <a:spLocks noChangeArrowheads="1"/>
          </p:cNvSpPr>
          <p:nvPr/>
        </p:nvSpPr>
        <p:spPr bwMode="auto">
          <a:xfrm>
            <a:off x="0" y="236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38932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Trade Union </a:t>
            </a:r>
            <a:r>
              <a:rPr lang="en-GB" dirty="0">
                <a:solidFill>
                  <a:srgbClr val="00598E"/>
                </a:solidFill>
                <a:uFill>
                  <a:solidFill>
                    <a:srgbClr val="4378A8"/>
                  </a:solidFill>
                </a:uFill>
                <a:latin typeface="Arial" panose="020B0604020202020204"/>
              </a:rPr>
              <a:t>U</a:t>
            </a: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pdate</a:t>
            </a: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720000" y="1558159"/>
            <a:ext cx="11102545" cy="5299841"/>
          </a:xfrm>
          <a:prstGeom prst="rect">
            <a:avLst/>
          </a:prstGeom>
        </p:spPr>
        <p:txBody>
          <a:bodyPr vert="horz" lIns="0" tIns="0" rIns="0" bIns="0" numCol="3" spcCol="108000" rtlCol="0">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Fatigue Management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This remains a significant challenge for the energy sector as extended working and standby have been critical to meeting customer service targets, especially customer interruptions. This is a key issue for the unions and new guidance for safety reps has been developed. In addition to hours worked and rest breaks, the unions are investigating the impact of work patterns and work intensity as potential contributors to fatigue. The unions are concerned that current guidance focuses much of the risk assessment on the individual when significant responsibilities are also held by supervisors, SAPs* and Companies. The unions wish to continue to work collaboratively with Companies and the ENA through the ENA’s fatigue management working group. We believe that the ENA’s principles paper will need to be modified and refined as further experience of managing fatigue is gained. While the original focus of the HESAC’s work has been in networks, it is important that this work considers the value of involving companies in both thermal and renewable generation.</a:t>
            </a:r>
          </a:p>
          <a:p>
            <a:pPr marL="285750" marR="0" lvl="0" indent="-28575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Occupational health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mental health and stress remain the major cause of ill-health absence in the sector. Building on the various initiatives to maintain staff wellbeing during COVID, the unions are committed to improving knowledge about mental health, assessing and developing the organisational risk factors for stress in the sector and sharing best practice. Musculoskeletal disorders remain a substantial challenge for the sector. We are interested in both how we adapt the workplace for more mature staff with some loss of mobility and how we best design work to avoid MSDs.</a:t>
            </a:r>
          </a:p>
          <a:p>
            <a:pPr marL="285750" marR="0" lvl="0" indent="-28575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SAP competency</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Given the increased use of more complex technology as we shift toward smart networks and the greater level of distributed generation on the networks, we are interested in how we develop the previous work on SAP competency. This will inform recruitment of new SAPs both from upskilling existing staff  and external candidates. The impact of this work should inform: training of new SAPs; concentration skills, site leadership and communications development; and authorisation processes</a:t>
            </a:r>
          </a:p>
          <a:p>
            <a:pPr marL="269875" marR="0" lvl="0" indent="-269875"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Safety rep communication and training </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We remain keen to improve communication about the work of the national HESAC and the various strands of Powering Improvement. As part of every initiative, we need to plan, deliver and assess communication of the various strands of  our work. We believe that sharing experience of joint safety visits would help us improve the contribution of managers and safety reps to safety. In particular, we need to consider how we encourage safety tours, improve the data collected by such visits, how we assess that data and how it is fed back into local HESACs.</a:t>
            </a:r>
          </a:p>
          <a:p>
            <a:pPr marL="269875" marR="0" lvl="0" indent="-269875"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Training</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Unions continue to provide training for safety reps and are interested in developing joint training to improve staff engagement as we deliver Powering Improvement initiatives.</a:t>
            </a:r>
          </a:p>
          <a:p>
            <a:pPr marL="269875" marR="0" lvl="0" indent="-269875"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r>
              <a:rPr kumimoji="0" lang="en-GB" sz="1100"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Lessons from COVID</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rPr>
              <a:t>: The unions believe that the experience of working together on COVID has strengthened the HESAC and relationships between safety reps and managers. An effective review of how we addressed COVID would contribute to other aspects of our work that  improves health and safety initiatives across the industry.</a:t>
            </a:r>
          </a:p>
          <a:p>
            <a:pPr marR="0" lvl="0" algn="l" defTabSz="914400" rtl="0" eaLnBrk="1" fontAlgn="auto" latinLnBrk="0" hangingPunct="1">
              <a:lnSpc>
                <a:spcPct val="100000"/>
              </a:lnSpc>
              <a:spcBef>
                <a:spcPts val="600"/>
              </a:spcBef>
              <a:spcAft>
                <a:spcPts val="0"/>
              </a:spcAft>
              <a:buClr>
                <a:srgbClr val="4378A8"/>
              </a:buClr>
              <a:buSzTx/>
              <a:tabLst/>
              <a:defRPr/>
            </a:pPr>
            <a:r>
              <a:rPr lang="en-GB" sz="1100" b="0" dirty="0">
                <a:solidFill>
                  <a:schemeClr val="tx1"/>
                </a:solidFill>
                <a:latin typeface="Arial" panose="020B0604020202020204"/>
              </a:rPr>
              <a:t>   </a:t>
            </a:r>
          </a:p>
          <a:p>
            <a:pPr marR="0" lvl="0" indent="273050" algn="l" defTabSz="914400" rtl="0" eaLnBrk="1" fontAlgn="auto" latinLnBrk="0" hangingPunct="1">
              <a:lnSpc>
                <a:spcPct val="100000"/>
              </a:lnSpc>
              <a:spcBef>
                <a:spcPts val="600"/>
              </a:spcBef>
              <a:spcAft>
                <a:spcPts val="0"/>
              </a:spcAft>
              <a:buClr>
                <a:srgbClr val="4378A8"/>
              </a:buClr>
              <a:buSzTx/>
              <a:tabLst/>
              <a:defRPr/>
            </a:pPr>
            <a:r>
              <a:rPr lang="en-GB" sz="1100" b="0" dirty="0">
                <a:solidFill>
                  <a:schemeClr val="tx1"/>
                </a:solidFill>
                <a:latin typeface="Arial" panose="020B0604020202020204"/>
              </a:rPr>
              <a:t>  * SAP – Senior Authorised Person</a:t>
            </a:r>
          </a:p>
          <a:p>
            <a:pPr marR="0" lvl="0" algn="l" defTabSz="914400" rtl="0" eaLnBrk="1" fontAlgn="auto" latinLnBrk="0" hangingPunct="1">
              <a:lnSpc>
                <a:spcPct val="100000"/>
              </a:lnSpc>
              <a:spcBef>
                <a:spcPts val="600"/>
              </a:spcBef>
              <a:spcAft>
                <a:spcPts val="0"/>
              </a:spcAft>
              <a:buClr>
                <a:srgbClr val="4378A8"/>
              </a:buClr>
              <a:buSzTx/>
              <a:tabLst/>
              <a:defRPr/>
            </a:pPr>
            <a:endPar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L="269875" marR="0" lvl="0" indent="-269875"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endParaRPr kumimoji="0" lang="en-GB" sz="1100" b="0" i="0" u="none" strike="noStrike" kern="1200" cap="none" spc="0" normalizeH="0" baseline="0" noProof="0" dirty="0">
              <a:ln>
                <a:noFill/>
              </a:ln>
              <a:solidFill>
                <a:schemeClr val="tx1"/>
              </a:solidFill>
              <a:effectLst/>
              <a:uLnTx/>
              <a:uFillTx/>
              <a:latin typeface="Arial" panose="020B0604020202020204"/>
              <a:ea typeface="+mn-ea"/>
              <a:cs typeface="+mn-cs"/>
            </a:endParaRPr>
          </a:p>
          <a:p>
            <a:endParaRPr lang="en-GB" sz="1100" dirty="0">
              <a:solidFill>
                <a:schemeClr val="tx1"/>
              </a:solidFill>
              <a:latin typeface="Arial" panose="020B0604020202020204"/>
            </a:endParaRPr>
          </a:p>
          <a:p>
            <a:endParaRPr lang="en-GB" sz="1200" b="0" dirty="0">
              <a:solidFill>
                <a:schemeClr val="tx1">
                  <a:lumMod val="65000"/>
                  <a:lumOff val="35000"/>
                </a:schemeClr>
              </a:solidFill>
              <a:latin typeface="Arial" panose="020B0604020202020204" pitchFamily="34" charset="0"/>
            </a:endParaRPr>
          </a:p>
        </p:txBody>
      </p:sp>
      <p:sp>
        <p:nvSpPr>
          <p:cNvPr id="2" name="Rectangle 2">
            <a:extLst>
              <a:ext uri="{FF2B5EF4-FFF2-40B4-BE49-F238E27FC236}">
                <a16:creationId xmlns:a16="http://schemas.microsoft.com/office/drawing/2014/main" id="{1549AD82-3399-49F3-B8CA-6202144EEF25}"/>
              </a:ext>
            </a:extLst>
          </p:cNvPr>
          <p:cNvSpPr>
            <a:spLocks noChangeArrowheads="1"/>
          </p:cNvSpPr>
          <p:nvPr/>
        </p:nvSpPr>
        <p:spPr bwMode="auto">
          <a:xfrm>
            <a:off x="0" y="236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361028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9CF2E-EEF3-45A5-9B93-97C96FEE381A}"/>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Conclusion</a:t>
            </a:r>
          </a:p>
        </p:txBody>
      </p:sp>
      <p:sp>
        <p:nvSpPr>
          <p:cNvPr id="5" name="Content Placeholder 2">
            <a:extLst>
              <a:ext uri="{FF2B5EF4-FFF2-40B4-BE49-F238E27FC236}">
                <a16:creationId xmlns:a16="http://schemas.microsoft.com/office/drawing/2014/main" id="{13AD0688-FC4D-4133-BA3D-7D618EF7DEA8}"/>
              </a:ext>
            </a:extLst>
          </p:cNvPr>
          <p:cNvSpPr txBox="1">
            <a:spLocks/>
          </p:cNvSpPr>
          <p:nvPr/>
        </p:nvSpPr>
        <p:spPr>
          <a:xfrm>
            <a:off x="720000" y="180000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We hope that this is a useful overview of the issues considered by national HESAC and welcome feedback from local Committees, both on the detail of local initiatives and on any additional items that you believe we should address.</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lang="en-GB" sz="1400" b="0" dirty="0">
                <a:solidFill>
                  <a:srgbClr val="484D51"/>
                </a:solidFill>
                <a:latin typeface="Arial" panose="020B0604020202020204"/>
              </a:rPr>
              <a:t>For further information on the items within this briefing, a full set of minutes of the meeting held 27</a:t>
            </a:r>
            <a:r>
              <a:rPr lang="en-GB" sz="1400" b="0" baseline="30000" dirty="0">
                <a:solidFill>
                  <a:srgbClr val="484D51"/>
                </a:solidFill>
                <a:latin typeface="Arial" panose="020B0604020202020204"/>
              </a:rPr>
              <a:t>th</a:t>
            </a:r>
            <a:r>
              <a:rPr lang="en-GB" sz="1400" b="0" dirty="0">
                <a:solidFill>
                  <a:srgbClr val="484D51"/>
                </a:solidFill>
                <a:latin typeface="Arial" panose="020B0604020202020204"/>
              </a:rPr>
              <a:t> January can be found on the Powering Improvement website - </a:t>
            </a:r>
            <a:r>
              <a:rPr lang="en-GB" sz="1400" b="0" dirty="0">
                <a:solidFill>
                  <a:srgbClr val="484D51"/>
                </a:solidFill>
                <a:latin typeface="Arial" panose="020B0604020202020204"/>
                <a:hlinkClick r:id="rId2"/>
              </a:rPr>
              <a:t>www.poweringimprovement.org/national-hesac/</a:t>
            </a:r>
            <a:endParaRPr lang="en-GB" sz="1400" b="0" dirty="0">
              <a:solidFill>
                <a:srgbClr val="484D51"/>
              </a:solidFill>
              <a:latin typeface="Arial" panose="020B0604020202020204"/>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endParaRPr lang="en-GB" sz="1400" b="0" dirty="0">
              <a:solidFill>
                <a:srgbClr val="484D51"/>
              </a:solidFill>
              <a:latin typeface="Arial" panose="020B0604020202020204"/>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lang="en-GB" sz="1400" b="0" dirty="0">
                <a:solidFill>
                  <a:srgbClr val="484D51"/>
                </a:solidFill>
                <a:latin typeface="Arial" panose="020B0604020202020204"/>
              </a:rPr>
              <a:t>We welcome feedback on these points.</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1" i="0" u="none" strike="noStrike" kern="1200" cap="none" spc="0" normalizeH="0" baseline="0" noProof="0" dirty="0">
                <a:ln>
                  <a:noFill/>
                </a:ln>
                <a:solidFill>
                  <a:srgbClr val="00598E"/>
                </a:solidFill>
                <a:effectLst/>
                <a:uLnTx/>
                <a:uFillTx/>
                <a:latin typeface="Arial" panose="020B0604020202020204"/>
                <a:ea typeface="+mn-ea"/>
                <a:cs typeface="+mn-cs"/>
              </a:rPr>
              <a:t>Next Meeting</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The next meeting of National HESAC is scheduled 26</a:t>
            </a:r>
            <a:r>
              <a:rPr kumimoji="0" lang="en-GB" sz="1400" b="0" i="0" u="none" strike="noStrike" kern="1200" cap="none" spc="0" normalizeH="0" baseline="30000" noProof="0" dirty="0">
                <a:ln>
                  <a:noFill/>
                </a:ln>
                <a:solidFill>
                  <a:srgbClr val="484D51"/>
                </a:solidFill>
                <a:effectLst/>
                <a:uLnTx/>
                <a:uFillTx/>
                <a:latin typeface="Arial" panose="020B0604020202020204"/>
                <a:ea typeface="+mn-ea"/>
                <a:cs typeface="+mn-cs"/>
              </a:rPr>
              <a:t>th</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 May 2022.</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David Spillett</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Secretary to National HESAC</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lang="en-GB" sz="1400" b="0" dirty="0">
                <a:solidFill>
                  <a:srgbClr val="484D51"/>
                </a:solidFill>
                <a:latin typeface="Arial" panose="020B0604020202020204"/>
              </a:rPr>
              <a:t>Energy Networks Association</a:t>
            </a:r>
            <a:endParaRPr kumimoji="0" lang="en-GB" sz="1400" b="1" i="0" u="none" strike="noStrike" kern="1200" cap="none" spc="0" normalizeH="0" baseline="0" noProof="0" dirty="0">
              <a:ln>
                <a:noFill/>
              </a:ln>
              <a:solidFill>
                <a:srgbClr val="484D5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879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2048</Words>
  <Application>Microsoft Office PowerPoint</Application>
  <PresentationFormat>Widescreen</PresentationFormat>
  <Paragraphs>74</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3" baseType="lpstr">
      <vt:lpstr>Arial</vt:lpstr>
      <vt:lpstr>Calibri</vt:lpstr>
      <vt:lpstr>Calibri Light</vt:lpstr>
      <vt:lpstr>Office Theme</vt:lpstr>
      <vt:lpstr>Adobe Acrobat Document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Spillett</dc:creator>
  <cp:lastModifiedBy>David Spillett</cp:lastModifiedBy>
  <cp:revision>26</cp:revision>
  <dcterms:created xsi:type="dcterms:W3CDTF">2021-07-29T15:02:56Z</dcterms:created>
  <dcterms:modified xsi:type="dcterms:W3CDTF">2022-02-15T15:07:19Z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1379502694</vt:i4>
  </property>
  <property fmtid="{D5CDD505-2E9C-101B-9397-08002B2CF9AE}" pid="3" name="_NewReviewCycle">
    <vt:lpwstr/>
  </property>
  <property fmtid="{D5CDD505-2E9C-101B-9397-08002B2CF9AE}" pid="4" name="_EmailSubject">
    <vt:lpwstr>National HESAC Slide Deck</vt:lpwstr>
  </property>
  <property fmtid="{D5CDD505-2E9C-101B-9397-08002B2CF9AE}" pid="5" name="_AuthorEmail">
    <vt:lpwstr>Mike.MacDonald@prospect.org.uk</vt:lpwstr>
  </property>
  <property fmtid="{D5CDD505-2E9C-101B-9397-08002B2CF9AE}" pid="6" name="_AuthorEmailDisplayName">
    <vt:lpwstr>Mike MacDonald</vt:lpwstr>
  </property>
  <property fmtid="{D5CDD505-2E9C-101B-9397-08002B2CF9AE}" pid="7" name="_PreviousAdHocReviewCycleID">
    <vt:i4>-128337521</vt:i4>
  </property>
</Properties>
</file>